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586" r:id="rId3"/>
    <p:sldId id="2562" r:id="rId4"/>
    <p:sldId id="2541" r:id="rId5"/>
    <p:sldId id="2546" r:id="rId6"/>
    <p:sldId id="2547" r:id="rId7"/>
    <p:sldId id="488" r:id="rId8"/>
    <p:sldId id="489" r:id="rId9"/>
    <p:sldId id="490" r:id="rId10"/>
    <p:sldId id="492" r:id="rId11"/>
    <p:sldId id="493" r:id="rId12"/>
    <p:sldId id="494" r:id="rId13"/>
    <p:sldId id="495" r:id="rId14"/>
    <p:sldId id="496" r:id="rId15"/>
    <p:sldId id="497" r:id="rId16"/>
    <p:sldId id="518" r:id="rId17"/>
    <p:sldId id="502" r:id="rId18"/>
    <p:sldId id="522" r:id="rId19"/>
    <p:sldId id="523" r:id="rId20"/>
    <p:sldId id="524" r:id="rId21"/>
    <p:sldId id="525" r:id="rId22"/>
    <p:sldId id="503" r:id="rId23"/>
    <p:sldId id="504" r:id="rId24"/>
    <p:sldId id="442" r:id="rId25"/>
    <p:sldId id="505" r:id="rId26"/>
    <p:sldId id="506" r:id="rId27"/>
    <p:sldId id="47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rma, Roshan/Sloan Kettering Institute" initials="SRKI" lastIdx="1" clrIdx="0">
    <p:extLst>
      <p:ext uri="{19B8F6BF-5375-455C-9EA6-DF929625EA0E}">
        <p15:presenceInfo xmlns:p15="http://schemas.microsoft.com/office/powerpoint/2012/main" userId="S::sharmar1@mskcc.org::e5b20570-3cdd-4afb-b7c3-fc95cfe29bd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5B9BD5"/>
    <a:srgbClr val="FF88EE"/>
    <a:srgbClr val="FFC000"/>
    <a:srgbClr val="E2F0D9"/>
    <a:srgbClr val="FFF2CC"/>
    <a:srgbClr val="865C6A"/>
    <a:srgbClr val="B47F90"/>
    <a:srgbClr val="5B60FF"/>
    <a:srgbClr val="FFFE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65"/>
    <p:restoredTop sz="96053"/>
  </p:normalViewPr>
  <p:slideViewPr>
    <p:cSldViewPr snapToGrid="0" snapToObjects="1">
      <p:cViewPr varScale="1">
        <p:scale>
          <a:sx n="128" d="100"/>
          <a:sy n="128" d="100"/>
        </p:scale>
        <p:origin x="66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7EBD0-F368-D64B-885A-AD358E33AD65}" type="datetimeFigureOut">
              <a:rPr lang="en-US" smtClean="0"/>
              <a:t>11/8/24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6BCDDD-A73E-4F4A-A6F5-708148C0E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55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BCDDD-A73E-4F4A-A6F5-708148C0E5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964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961F6-703D-444C-B78C-3265B0C93143}" type="datetime1">
              <a:rPr lang="en-US" smtClean="0"/>
              <a:t>11/8/24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901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43C64-93C9-7440-924E-52F7388BB7E4}" type="datetime1">
              <a:rPr lang="en-US" smtClean="0"/>
              <a:t>11/8/24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48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16095-0A78-FF44-B034-51C2906EADAA}" type="datetime1">
              <a:rPr lang="en-US" smtClean="0"/>
              <a:t>11/8/24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318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234BC-5F31-3B4A-BEF8-F71C9EA53E87}" type="datetime1">
              <a:rPr lang="en-US" smtClean="0"/>
              <a:t>11/8/24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082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2CD-EEDE-E744-9637-7D4F806E5DCB}" type="datetime1">
              <a:rPr lang="en-US" smtClean="0"/>
              <a:t>11/8/24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605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B0FB6-4BC0-7349-AA4C-F6FB8A2EE3EE}" type="datetime1">
              <a:rPr lang="en-US" smtClean="0"/>
              <a:t>11/8/24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09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4C830-03D2-D44F-8040-8A24F4EB9C50}" type="datetime1">
              <a:rPr lang="en-US" smtClean="0"/>
              <a:t>11/8/24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608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619B6-6D38-544E-A172-B949C87C5C10}" type="datetime1">
              <a:rPr lang="en-US" smtClean="0"/>
              <a:t>11/8/24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64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84557-B3AA-9446-AAF9-EE8566DFFC25}" type="datetime1">
              <a:rPr lang="en-US" smtClean="0"/>
              <a:t>11/8/24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699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1D6B9-325B-244C-B4A3-5FF617BDB3F1}" type="datetime1">
              <a:rPr lang="en-US" smtClean="0"/>
              <a:t>11/8/24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084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376A5-143F-A64B-AED9-DFF57D60DFD9}" type="datetime1">
              <a:rPr lang="en-US" smtClean="0"/>
              <a:t>11/8/24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3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D0A1B-2521-B749-AACE-F1423258B541}" type="datetime1">
              <a:rPr lang="en-US" smtClean="0"/>
              <a:t>11/8/24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9687A4-4E43-9F42-AA9A-FE636057E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69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enomebiology.biomedcentral.com/articles/10.1186/s13059-019-1850-9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C2434B3-AB10-74D7-FF6D-169C327E2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7078" y="-209006"/>
            <a:ext cx="12806155" cy="610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094D923-B536-5535-F2DB-E2C8B4BA15B5}"/>
              </a:ext>
            </a:extLst>
          </p:cNvPr>
          <p:cNvSpPr/>
          <p:nvPr/>
        </p:nvSpPr>
        <p:spPr>
          <a:xfrm>
            <a:off x="-95535" y="5786650"/>
            <a:ext cx="12594611" cy="11873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3600" dirty="0">
                <a:latin typeface="Helvetica" pitchFamily="2" charset="0"/>
              </a:rPr>
              <a:t>November 7 - 8</a:t>
            </a:r>
          </a:p>
        </p:txBody>
      </p:sp>
    </p:spTree>
    <p:extLst>
      <p:ext uri="{BB962C8B-B14F-4D97-AF65-F5344CB8AC3E}">
        <p14:creationId xmlns:p14="http://schemas.microsoft.com/office/powerpoint/2010/main" val="97862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64"/>
    </mc:Choice>
    <mc:Fallback xmlns="">
      <p:transition spd="slow" advTm="1146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B4D61-18DA-B34B-93DC-BB5384E09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753" y="-97583"/>
            <a:ext cx="10515600" cy="1325563"/>
          </a:xfrm>
        </p:spPr>
        <p:txBody>
          <a:bodyPr/>
          <a:lstStyle/>
          <a:p>
            <a:r>
              <a:rPr lang="en-US" dirty="0"/>
              <a:t>Batch effect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EFA285-FD20-3C45-94A1-B2D1900A5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F98AE6-1481-3243-8CD0-9B63D76EBBB5}"/>
              </a:ext>
            </a:extLst>
          </p:cNvPr>
          <p:cNvSpPr txBox="1"/>
          <p:nvPr/>
        </p:nvSpPr>
        <p:spPr>
          <a:xfrm>
            <a:off x="566057" y="1227980"/>
            <a:ext cx="109002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Batch effect refers to differences between samples as a result of non-biological confounders such as sequencing depth, differences in time of collection etc. 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What causes batch effect in bulk RNA-seq data can also cause batch effect in single-cell RNA-seq data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Since the differences are not biologically driven, it is important to correct for the differences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Batch effect correction: Computational tools to correct for batch effects.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But before: How to identify if there is batch effect?</a:t>
            </a:r>
          </a:p>
        </p:txBody>
      </p:sp>
    </p:spTree>
    <p:extLst>
      <p:ext uri="{BB962C8B-B14F-4D97-AF65-F5344CB8AC3E}">
        <p14:creationId xmlns:p14="http://schemas.microsoft.com/office/powerpoint/2010/main" val="384294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B4D61-18DA-B34B-93DC-BB5384E09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753" y="-97583"/>
            <a:ext cx="10515600" cy="1325563"/>
          </a:xfrm>
        </p:spPr>
        <p:txBody>
          <a:bodyPr/>
          <a:lstStyle/>
          <a:p>
            <a:r>
              <a:rPr lang="en-US" dirty="0"/>
              <a:t>Observing batch effect  - 1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EFA285-FD20-3C45-94A1-B2D1900A5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F98AE6-1481-3243-8CD0-9B63D76EBBB5}"/>
              </a:ext>
            </a:extLst>
          </p:cNvPr>
          <p:cNvSpPr txBox="1"/>
          <p:nvPr/>
        </p:nvSpPr>
        <p:spPr>
          <a:xfrm>
            <a:off x="566057" y="1227980"/>
            <a:ext cx="10900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Make UMAP/FDL and color by batch-id; compare with known information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8A39DC-652D-AF4A-AD4D-3D4A6EBB5D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62734" y="2041157"/>
            <a:ext cx="4343537" cy="36760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7F5B9C-3FA3-DB4B-8A4A-ED01727FA32C}"/>
              </a:ext>
            </a:extLst>
          </p:cNvPr>
          <p:cNvSpPr txBox="1"/>
          <p:nvPr/>
        </p:nvSpPr>
        <p:spPr>
          <a:xfrm>
            <a:off x="5152571" y="3015208"/>
            <a:ext cx="6201229" cy="1446550"/>
          </a:xfrm>
          <a:prstGeom prst="rect">
            <a:avLst/>
          </a:prstGeom>
          <a:noFill/>
          <a:ln w="28575">
            <a:solidFill>
              <a:srgbClr val="FF88EE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200" dirty="0"/>
              <a:t>Know these are both healthy PBMC</a:t>
            </a:r>
          </a:p>
          <a:p>
            <a:pPr marL="285750" indent="-285750">
              <a:buFontTx/>
              <a:buChar char="-"/>
            </a:pPr>
            <a:r>
              <a:rPr lang="en-US" sz="2200" dirty="0"/>
              <a:t>Simply collected using different technology</a:t>
            </a:r>
          </a:p>
          <a:p>
            <a:pPr marL="285750" indent="-285750">
              <a:buFontTx/>
              <a:buChar char="-"/>
            </a:pPr>
            <a:r>
              <a:rPr lang="en-US" sz="2200" dirty="0"/>
              <a:t>There must not be such striking difference only due to the batch-id</a:t>
            </a:r>
          </a:p>
        </p:txBody>
      </p:sp>
    </p:spTree>
    <p:extLst>
      <p:ext uri="{BB962C8B-B14F-4D97-AF65-F5344CB8AC3E}">
        <p14:creationId xmlns:p14="http://schemas.microsoft.com/office/powerpoint/2010/main" val="59907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B4D61-18DA-B34B-93DC-BB5384E09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753" y="-97583"/>
            <a:ext cx="10515600" cy="1325563"/>
          </a:xfrm>
        </p:spPr>
        <p:txBody>
          <a:bodyPr/>
          <a:lstStyle/>
          <a:p>
            <a:r>
              <a:rPr lang="en-US" dirty="0"/>
              <a:t>Observing batch effect  - 2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EFA285-FD20-3C45-94A1-B2D1900A5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F98AE6-1481-3243-8CD0-9B63D76EBBB5}"/>
              </a:ext>
            </a:extLst>
          </p:cNvPr>
          <p:cNvSpPr txBox="1"/>
          <p:nvPr/>
        </p:nvSpPr>
        <p:spPr>
          <a:xfrm>
            <a:off x="645886" y="5520332"/>
            <a:ext cx="5025710" cy="461665"/>
          </a:xfrm>
          <a:prstGeom prst="rect">
            <a:avLst/>
          </a:prstGeom>
          <a:noFill/>
          <a:ln w="28575">
            <a:solidFill>
              <a:srgbClr val="FF88EE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Studying differentially expressed genes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0B135A-692F-A248-8EC2-9B201768F1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5820" y="1227980"/>
            <a:ext cx="6782977" cy="40723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436A2A2-5522-5347-A050-386C8C9CCCF7}"/>
              </a:ext>
            </a:extLst>
          </p:cNvPr>
          <p:cNvSpPr/>
          <p:nvPr/>
        </p:nvSpPr>
        <p:spPr>
          <a:xfrm>
            <a:off x="2077253" y="2242178"/>
            <a:ext cx="580571" cy="810115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EAD7F3-C09D-664C-BCEC-D299E85AFF0A}"/>
              </a:ext>
            </a:extLst>
          </p:cNvPr>
          <p:cNvSpPr/>
          <p:nvPr/>
        </p:nvSpPr>
        <p:spPr>
          <a:xfrm>
            <a:off x="2077253" y="3941356"/>
            <a:ext cx="580571" cy="539046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09ED8A-331D-0E47-813D-E79DA8D6B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260660" y="1108804"/>
            <a:ext cx="6711277" cy="221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B062EA-C645-6441-AF32-A81B7D3CBE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02339" y="3690636"/>
            <a:ext cx="2925786" cy="24360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5144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B4D61-18DA-B34B-93DC-BB5384E09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753" y="-97583"/>
            <a:ext cx="10515600" cy="1325563"/>
          </a:xfrm>
        </p:spPr>
        <p:txBody>
          <a:bodyPr/>
          <a:lstStyle/>
          <a:p>
            <a:r>
              <a:rPr lang="en-US" dirty="0"/>
              <a:t>Observing batch effect  - 2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EFA285-FD20-3C45-94A1-B2D1900A5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F98AE6-1481-3243-8CD0-9B63D76EBBB5}"/>
              </a:ext>
            </a:extLst>
          </p:cNvPr>
          <p:cNvSpPr txBox="1"/>
          <p:nvPr/>
        </p:nvSpPr>
        <p:spPr>
          <a:xfrm>
            <a:off x="453571" y="997147"/>
            <a:ext cx="10900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Studying differentially expressed genes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8D64C0-B9B3-1640-898C-9C4E088716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5383" y="1461092"/>
            <a:ext cx="3999630" cy="52603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F819CA-46B2-8E41-8A45-234D9180AAC6}"/>
              </a:ext>
            </a:extLst>
          </p:cNvPr>
          <p:cNvSpPr txBox="1"/>
          <p:nvPr/>
        </p:nvSpPr>
        <p:spPr>
          <a:xfrm>
            <a:off x="6560457" y="1753961"/>
            <a:ext cx="5187790" cy="2862322"/>
          </a:xfrm>
          <a:prstGeom prst="rect">
            <a:avLst/>
          </a:prstGeom>
          <a:noFill/>
          <a:ln w="25400">
            <a:solidFill>
              <a:srgbClr val="FF88EE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Top differentially expressed genes between B-cells in batch1 vs B-cells in batch2.</a:t>
            </a:r>
          </a:p>
          <a:p>
            <a:pPr marL="285750" indent="-285750">
              <a:buFontTx/>
              <a:buChar char="-"/>
            </a:pPr>
            <a:r>
              <a:rPr lang="en-US" dirty="0"/>
              <a:t>Most of the top ranking genes are ribosomal genes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Indicates that the difference between B-cells in the two batches is likely nuisance (or at least majority of the effect occurs among house keeping genes)</a:t>
            </a:r>
          </a:p>
          <a:p>
            <a:pPr marL="285750" indent="-285750">
              <a:buFontTx/>
              <a:buChar char="-"/>
            </a:pPr>
            <a:r>
              <a:rPr lang="en-US" dirty="0"/>
              <a:t>Suggests the presence of strong batch effect!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29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B4D61-18DA-B34B-93DC-BB5384E09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753" y="-97583"/>
            <a:ext cx="10515600" cy="1325563"/>
          </a:xfrm>
        </p:spPr>
        <p:txBody>
          <a:bodyPr/>
          <a:lstStyle/>
          <a:p>
            <a:r>
              <a:rPr lang="en-US" dirty="0"/>
              <a:t>Observing batch effect  - 3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EFA285-FD20-3C45-94A1-B2D1900A5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F98AE6-1481-3243-8CD0-9B63D76EBBB5}"/>
              </a:ext>
            </a:extLst>
          </p:cNvPr>
          <p:cNvSpPr txBox="1"/>
          <p:nvPr/>
        </p:nvSpPr>
        <p:spPr>
          <a:xfrm>
            <a:off x="453571" y="997147"/>
            <a:ext cx="10900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Studying effect on different types of cells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7ED863-5C7C-C248-9F79-CE6B08F14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88" y="1472647"/>
            <a:ext cx="9755329" cy="46528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56B924-3446-934F-A1EC-34E194B85C80}"/>
              </a:ext>
            </a:extLst>
          </p:cNvPr>
          <p:cNvSpPr/>
          <p:nvPr/>
        </p:nvSpPr>
        <p:spPr>
          <a:xfrm>
            <a:off x="375675" y="6329144"/>
            <a:ext cx="102035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bmccancer.biomedcentral.com</a:t>
            </a:r>
            <a:r>
              <a:rPr lang="en-US" dirty="0"/>
              <a:t>/articles/10.1186/s12885-019-5927-3</a:t>
            </a:r>
          </a:p>
        </p:txBody>
      </p:sp>
    </p:spTree>
    <p:extLst>
      <p:ext uri="{BB962C8B-B14F-4D97-AF65-F5344CB8AC3E}">
        <p14:creationId xmlns:p14="http://schemas.microsoft.com/office/powerpoint/2010/main" val="2478279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B4D61-18DA-B34B-93DC-BB5384E09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753" y="-97583"/>
            <a:ext cx="10515600" cy="1325563"/>
          </a:xfrm>
        </p:spPr>
        <p:txBody>
          <a:bodyPr/>
          <a:lstStyle/>
          <a:p>
            <a:r>
              <a:rPr lang="en-US" dirty="0"/>
              <a:t>Batch effect correction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EFA285-FD20-3C45-94A1-B2D1900A5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F98AE6-1481-3243-8CD0-9B63D76EBBB5}"/>
              </a:ext>
            </a:extLst>
          </p:cNvPr>
          <p:cNvSpPr txBox="1"/>
          <p:nvPr/>
        </p:nvSpPr>
        <p:spPr>
          <a:xfrm>
            <a:off x="566057" y="1227980"/>
            <a:ext cx="109002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Once sure that there is batch effect, how do we correct for it?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Many methods have been proposed -  Benchmarked: </a:t>
            </a:r>
            <a:r>
              <a:rPr lang="en-US" sz="2400" dirty="0">
                <a:hlinkClick r:id="rId2"/>
              </a:rPr>
              <a:t>https://genomebiology.biomedcentral.com/articles/10.1186/s13059-019-1850-9</a:t>
            </a: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We will discuss 2 of them:</a:t>
            </a:r>
          </a:p>
          <a:p>
            <a:pPr marL="742950" lvl="1" indent="-285750">
              <a:buFontTx/>
              <a:buChar char="-"/>
            </a:pPr>
            <a:r>
              <a:rPr lang="en-US" sz="2400" dirty="0" err="1"/>
              <a:t>Scanorama</a:t>
            </a:r>
            <a:r>
              <a:rPr lang="en-US" sz="2400" dirty="0"/>
              <a:t> (Recommended)</a:t>
            </a:r>
          </a:p>
          <a:p>
            <a:pPr marL="742950" lvl="1" indent="-285750">
              <a:buFontTx/>
              <a:buChar char="-"/>
            </a:pPr>
            <a:r>
              <a:rPr lang="en-US" sz="2400" dirty="0"/>
              <a:t>Harmony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A common thread in many batch effect correction methods:</a:t>
            </a:r>
          </a:p>
          <a:p>
            <a:pPr marL="742950" lvl="1" indent="-285750">
              <a:buFontTx/>
              <a:buChar char="-"/>
            </a:pPr>
            <a:r>
              <a:rPr lang="en-US" sz="2400" dirty="0"/>
              <a:t>Identify cells with the same phenotype across batches</a:t>
            </a:r>
          </a:p>
          <a:p>
            <a:pPr marL="742950" lvl="1" indent="-285750">
              <a:buFontTx/>
              <a:buChar char="-"/>
            </a:pPr>
            <a:r>
              <a:rPr lang="en-US" sz="2400" dirty="0"/>
              <a:t>Use them to quantify the batch effect correction vector</a:t>
            </a:r>
          </a:p>
          <a:p>
            <a:pPr marL="742950" lvl="1" indent="-285750">
              <a:buFontTx/>
              <a:buChar char="-"/>
            </a:pPr>
            <a:r>
              <a:rPr lang="en-US" sz="2400" dirty="0"/>
              <a:t>Correct</a:t>
            </a:r>
          </a:p>
        </p:txBody>
      </p:sp>
    </p:spTree>
    <p:extLst>
      <p:ext uri="{BB962C8B-B14F-4D97-AF65-F5344CB8AC3E}">
        <p14:creationId xmlns:p14="http://schemas.microsoft.com/office/powerpoint/2010/main" val="1338913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B4D61-18DA-B34B-93DC-BB5384E09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753" y="-97583"/>
            <a:ext cx="10515600" cy="1325563"/>
          </a:xfrm>
        </p:spPr>
        <p:txBody>
          <a:bodyPr/>
          <a:lstStyle/>
          <a:p>
            <a:r>
              <a:rPr lang="en-US" dirty="0"/>
              <a:t>Clarification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EFA285-FD20-3C45-94A1-B2D1900A5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16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94F2DA8-0A78-7B43-A376-DFEE94B3A921}"/>
              </a:ext>
            </a:extLst>
          </p:cNvPr>
          <p:cNvCxnSpPr/>
          <p:nvPr/>
        </p:nvCxnSpPr>
        <p:spPr>
          <a:xfrm>
            <a:off x="215900" y="1790700"/>
            <a:ext cx="11303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9A973F-FD30-8941-96C8-BB123A076D0B}"/>
              </a:ext>
            </a:extLst>
          </p:cNvPr>
          <p:cNvCxnSpPr>
            <a:cxnSpLocks/>
          </p:cNvCxnSpPr>
          <p:nvPr/>
        </p:nvCxnSpPr>
        <p:spPr>
          <a:xfrm>
            <a:off x="6337300" y="822325"/>
            <a:ext cx="0" cy="5899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F69BBF8-70BF-BB4A-B9F8-1DD49E9D02DB}"/>
              </a:ext>
            </a:extLst>
          </p:cNvPr>
          <p:cNvSpPr txBox="1"/>
          <p:nvPr/>
        </p:nvSpPr>
        <p:spPr>
          <a:xfrm>
            <a:off x="1346200" y="122798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Batch effect correction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61D1DB-81FC-4F4A-984F-B8E6D85DE6EC}"/>
              </a:ext>
            </a:extLst>
          </p:cNvPr>
          <p:cNvSpPr txBox="1"/>
          <p:nvPr/>
        </p:nvSpPr>
        <p:spPr>
          <a:xfrm>
            <a:off x="6731000" y="122798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Alignment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09169A-0437-5441-BC64-011CC1F22012}"/>
              </a:ext>
            </a:extLst>
          </p:cNvPr>
          <p:cNvSpPr txBox="1"/>
          <p:nvPr/>
        </p:nvSpPr>
        <p:spPr>
          <a:xfrm>
            <a:off x="443753" y="2070100"/>
            <a:ext cx="551254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The goal here is to correct for the batch effect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End result is a set of corrected gene expression matrices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Plus, embedding of cells from all batches in a lower dimensional space (can be thought of as a corrected principal component space)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The corrected gene expression matrices can be </a:t>
            </a:r>
            <a:r>
              <a:rPr lang="en-US" b="1" dirty="0"/>
              <a:t>carefully </a:t>
            </a:r>
            <a:r>
              <a:rPr lang="en-US" dirty="0"/>
              <a:t>used for downstream processing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Any results using these genes (e.g. DEG) should be validated on original counts as well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845058-09B0-864F-A0EC-9251ACE60332}"/>
              </a:ext>
            </a:extLst>
          </p:cNvPr>
          <p:cNvSpPr txBox="1"/>
          <p:nvPr/>
        </p:nvSpPr>
        <p:spPr>
          <a:xfrm>
            <a:off x="6565153" y="2070100"/>
            <a:ext cx="55125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The goal here is to align the data sets in a suitable space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Usually, methods that align data do not correct the gene expression matrices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Only provide an embedding of cells from all batches in a lower dimensional space (can be thought of as a corrected principal component space)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The output cannot be used for downstream analysis such as differential expression analysis</a:t>
            </a:r>
          </a:p>
        </p:txBody>
      </p:sp>
    </p:spTree>
    <p:extLst>
      <p:ext uri="{BB962C8B-B14F-4D97-AF65-F5344CB8AC3E}">
        <p14:creationId xmlns:p14="http://schemas.microsoft.com/office/powerpoint/2010/main" val="1441864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8B390-A547-7B47-8B98-3C8928CD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086" y="2339068"/>
            <a:ext cx="10515600" cy="1325563"/>
          </a:xfrm>
        </p:spPr>
        <p:txBody>
          <a:bodyPr/>
          <a:lstStyle/>
          <a:p>
            <a:r>
              <a:rPr lang="en-US" dirty="0" err="1"/>
              <a:t>Scanorama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410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B4D61-18DA-B34B-93DC-BB5384E09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753" y="-97583"/>
            <a:ext cx="10515600" cy="1325563"/>
          </a:xfrm>
        </p:spPr>
        <p:txBody>
          <a:bodyPr/>
          <a:lstStyle/>
          <a:p>
            <a:r>
              <a:rPr lang="en-US" dirty="0" err="1"/>
              <a:t>Scanorama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EFA285-FD20-3C45-94A1-B2D1900A5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AE7BE-7603-944D-8DAD-4BFF0EAE0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056" y="1227980"/>
            <a:ext cx="9477829" cy="467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36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B4D61-18DA-B34B-93DC-BB5384E09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753" y="-97583"/>
            <a:ext cx="10515600" cy="1325563"/>
          </a:xfrm>
        </p:spPr>
        <p:txBody>
          <a:bodyPr/>
          <a:lstStyle/>
          <a:p>
            <a:r>
              <a:rPr lang="en-US" dirty="0" err="1"/>
              <a:t>Scanorama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EFA285-FD20-3C45-94A1-B2D1900A5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641487-CDEC-484E-B404-D0FB6E5A9816}"/>
              </a:ext>
            </a:extLst>
          </p:cNvPr>
          <p:cNvSpPr txBox="1"/>
          <p:nvPr/>
        </p:nvSpPr>
        <p:spPr>
          <a:xfrm>
            <a:off x="566057" y="1074058"/>
            <a:ext cx="109292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Scanorama</a:t>
            </a:r>
            <a:r>
              <a:rPr lang="en-US" dirty="0"/>
              <a:t> identifies mutually nearest neighbors (MNN) in all pairs of data sets</a:t>
            </a:r>
          </a:p>
          <a:p>
            <a:pPr marL="285750" indent="-285750">
              <a:buFontTx/>
              <a:buChar char="-"/>
            </a:pPr>
            <a:r>
              <a:rPr lang="en-US" dirty="0"/>
              <a:t>Once the MNN have been identified, </a:t>
            </a:r>
            <a:r>
              <a:rPr lang="en-US" dirty="0" err="1"/>
              <a:t>Scanorama</a:t>
            </a:r>
            <a:r>
              <a:rPr lang="en-US" dirty="0"/>
              <a:t> uses them to compute translation vector and corrects for batch effect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Scanorama</a:t>
            </a:r>
            <a:r>
              <a:rPr lang="en-US" dirty="0"/>
              <a:t> is better when you have more than 2 batches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E0F403-C52A-F049-B7D8-A24487C76C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3753" y="2762339"/>
            <a:ext cx="6808621" cy="37765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BBA4D98-646B-AD49-92B1-63868E49D663}"/>
              </a:ext>
            </a:extLst>
          </p:cNvPr>
          <p:cNvSpPr/>
          <p:nvPr/>
        </p:nvSpPr>
        <p:spPr>
          <a:xfrm>
            <a:off x="6772474" y="2889173"/>
            <a:ext cx="5109029" cy="3108543"/>
          </a:xfrm>
          <a:prstGeom prst="rect">
            <a:avLst/>
          </a:prstGeom>
          <a:solidFill>
            <a:schemeClr val="bg1"/>
          </a:solidFill>
          <a:ln w="31750">
            <a:solidFill>
              <a:srgbClr val="FF88EE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return_dimred</a:t>
            </a:r>
            <a:r>
              <a:rPr lang="en-US" sz="1400" dirty="0">
                <a:solidFill>
                  <a:srgbClr val="000000"/>
                </a:solidFill>
                <a:latin typeface="Helvetica Neue" panose="02000503000000020004" pitchFamily="2" charset="0"/>
              </a:rPr>
              <a:t> = True implies that the method will return the reduced dimensions (like PCA) where the two batches have been co-embedded or co-aligned.</a:t>
            </a:r>
          </a:p>
          <a:p>
            <a:endParaRPr lang="en-US" sz="1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dimred</a:t>
            </a:r>
            <a:r>
              <a:rPr lang="en-US" sz="1400" dirty="0">
                <a:solidFill>
                  <a:srgbClr val="000000"/>
                </a:solidFill>
                <a:latin typeface="Helvetica Neue" panose="02000503000000020004" pitchFamily="2" charset="0"/>
              </a:rPr>
              <a:t> = 30 is the number of dimensions on which </a:t>
            </a:r>
            <a:r>
              <a:rPr lang="en-US" sz="14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Scanorama</a:t>
            </a:r>
            <a:r>
              <a:rPr lang="en-US" sz="1400" dirty="0">
                <a:solidFill>
                  <a:srgbClr val="000000"/>
                </a:solidFill>
                <a:latin typeface="Helvetica Neue" panose="02000503000000020004" pitchFamily="2" charset="0"/>
              </a:rPr>
              <a:t> will perform the cell nearest neighbor matching. </a:t>
            </a:r>
          </a:p>
          <a:p>
            <a:endParaRPr lang="en-US" sz="1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knn</a:t>
            </a:r>
            <a:r>
              <a:rPr lang="en-US" sz="1400" dirty="0">
                <a:solidFill>
                  <a:srgbClr val="000000"/>
                </a:solidFill>
                <a:latin typeface="Helvetica Neue" panose="02000503000000020004" pitchFamily="2" charset="0"/>
              </a:rPr>
              <a:t> = 30 is the number of nearest neighbors to estimate. </a:t>
            </a:r>
          </a:p>
          <a:p>
            <a:endParaRPr lang="en-US" sz="1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Helvetica Neue" panose="02000503000000020004" pitchFamily="2" charset="0"/>
              </a:rPr>
              <a:t>Note: There is another parameter called </a:t>
            </a:r>
            <a:r>
              <a:rPr lang="en-US" sz="14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hvg</a:t>
            </a:r>
            <a:r>
              <a:rPr lang="en-US" sz="1400" dirty="0">
                <a:solidFill>
                  <a:srgbClr val="000000"/>
                </a:solidFill>
                <a:latin typeface="Helvetica Neue" panose="02000503000000020004" pitchFamily="2" charset="0"/>
              </a:rPr>
              <a:t> to specify the number of highly variable genes (automatically estimated by </a:t>
            </a:r>
            <a:r>
              <a:rPr lang="en-US" sz="14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scanorama</a:t>
            </a:r>
            <a:r>
              <a:rPr lang="en-US" sz="1400" dirty="0">
                <a:solidFill>
                  <a:srgbClr val="000000"/>
                </a:solidFill>
                <a:latin typeface="Helvetica Neue" panose="02000503000000020004" pitchFamily="2" charset="0"/>
              </a:rPr>
              <a:t>). If you specify this number, the output matrix will only be corrected with highly varying genes (i.e. not all the genes).</a:t>
            </a:r>
            <a:endParaRPr lang="en-US" sz="1400" b="0" i="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34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0B38B-CBAF-700A-4F29-EA515E99D2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3984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DE" dirty="0"/>
              <a:t>Computational single-cell genomics for stem cell biologists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169193-67BF-0184-6198-7268CAA68A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807" y="3429000"/>
            <a:ext cx="9394209" cy="1187356"/>
          </a:xfrm>
        </p:spPr>
        <p:txBody>
          <a:bodyPr>
            <a:normAutofit fontScale="92500" lnSpcReduction="10000"/>
          </a:bodyPr>
          <a:lstStyle/>
          <a:p>
            <a:r>
              <a:rPr lang="en-DE" dirty="0"/>
              <a:t>Sara Jiménez</a:t>
            </a:r>
          </a:p>
          <a:p>
            <a:r>
              <a:rPr lang="en-DE" dirty="0"/>
              <a:t>Machine learning group, CHC</a:t>
            </a:r>
          </a:p>
          <a:p>
            <a:r>
              <a:rPr lang="en-DE" dirty="0"/>
              <a:t>November 8,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A69B60A-292F-C4EB-8844-3CD3916B2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91530" y="5821100"/>
            <a:ext cx="863600" cy="863600"/>
          </a:xfrm>
          <a:prstGeom prst="rect">
            <a:avLst/>
          </a:prstGeom>
        </p:spPr>
      </p:pic>
      <p:pic>
        <p:nvPicPr>
          <p:cNvPr id="2050" name="Picture 2" descr="Helmholtz Zentrum München, Deutsches Forschungszentrum für ...">
            <a:extLst>
              <a:ext uri="{FF2B5EF4-FFF2-40B4-BE49-F238E27FC236}">
                <a16:creationId xmlns:a16="http://schemas.microsoft.com/office/drawing/2014/main" id="{C327E8C5-C798-D205-D5BE-BB1B7AA65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807" y="5787525"/>
            <a:ext cx="1290600" cy="8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ifferences between .X, .raw.X, and .raw in anndata object ...">
            <a:extLst>
              <a:ext uri="{FF2B5EF4-FFF2-40B4-BE49-F238E27FC236}">
                <a16:creationId xmlns:a16="http://schemas.microsoft.com/office/drawing/2014/main" id="{8A1E604E-C1B6-051A-4A44-D45BB46C5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5718" y="5787525"/>
            <a:ext cx="1952882" cy="8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SCN (@gscn_office) / X">
            <a:extLst>
              <a:ext uri="{FF2B5EF4-FFF2-40B4-BE49-F238E27FC236}">
                <a16:creationId xmlns:a16="http://schemas.microsoft.com/office/drawing/2014/main" id="{E717C51A-CFFA-DCF5-4F81-C1B08FDBA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19" y="5787525"/>
            <a:ext cx="860400" cy="8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01BFD0E-2D23-696F-8D73-617E375F5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057" y="4937910"/>
            <a:ext cx="435882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7258D9-783B-7FC0-3A1A-6C32CA3C6154}"/>
              </a:ext>
            </a:extLst>
          </p:cNvPr>
          <p:cNvSpPr txBox="1"/>
          <p:nvPr/>
        </p:nvSpPr>
        <p:spPr>
          <a:xfrm>
            <a:off x="3393939" y="4928578"/>
            <a:ext cx="1397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sarajimenezc</a:t>
            </a:r>
          </a:p>
        </p:txBody>
      </p:sp>
      <p:pic>
        <p:nvPicPr>
          <p:cNvPr id="2060" name="Picture 12" descr="GitHub Logos and Usage · GitHub">
            <a:extLst>
              <a:ext uri="{FF2B5EF4-FFF2-40B4-BE49-F238E27FC236}">
                <a16:creationId xmlns:a16="http://schemas.microsoft.com/office/drawing/2014/main" id="{2EA8A523-D43F-AFBD-134A-0659489AD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757" y="493791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AE199F-84D0-D9FB-BD54-084442824A8C}"/>
              </a:ext>
            </a:extLst>
          </p:cNvPr>
          <p:cNvSpPr txBox="1"/>
          <p:nvPr/>
        </p:nvSpPr>
        <p:spPr>
          <a:xfrm>
            <a:off x="7494224" y="4928578"/>
            <a:ext cx="1304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sarajimenez</a:t>
            </a:r>
          </a:p>
        </p:txBody>
      </p:sp>
    </p:spTree>
    <p:extLst>
      <p:ext uri="{BB962C8B-B14F-4D97-AF65-F5344CB8AC3E}">
        <p14:creationId xmlns:p14="http://schemas.microsoft.com/office/powerpoint/2010/main" val="630695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B4D61-18DA-B34B-93DC-BB5384E09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753" y="-97583"/>
            <a:ext cx="10515600" cy="1325563"/>
          </a:xfrm>
        </p:spPr>
        <p:txBody>
          <a:bodyPr/>
          <a:lstStyle/>
          <a:p>
            <a:r>
              <a:rPr lang="en-US" dirty="0" err="1"/>
              <a:t>Scanorama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EFA285-FD20-3C45-94A1-B2D1900A5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20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EF655A-61A2-C446-A4D6-CF51A55AA8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1507" y="983702"/>
            <a:ext cx="8544620" cy="55540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582E89-72E6-014E-9F5B-3EB1F3FE1439}"/>
              </a:ext>
            </a:extLst>
          </p:cNvPr>
          <p:cNvSpPr/>
          <p:nvPr/>
        </p:nvSpPr>
        <p:spPr>
          <a:xfrm>
            <a:off x="4074289" y="6261904"/>
            <a:ext cx="1018572" cy="275801"/>
          </a:xfrm>
          <a:prstGeom prst="rect">
            <a:avLst/>
          </a:prstGeom>
          <a:solidFill>
            <a:srgbClr val="5B9BD5">
              <a:alpha val="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716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B4D61-18DA-B34B-93DC-BB5384E09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753" y="-97583"/>
            <a:ext cx="10515600" cy="1325563"/>
          </a:xfrm>
        </p:spPr>
        <p:txBody>
          <a:bodyPr/>
          <a:lstStyle/>
          <a:p>
            <a:r>
              <a:rPr lang="en-US" dirty="0" err="1"/>
              <a:t>Scanorama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EFA285-FD20-3C45-94A1-B2D1900A5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C3B216-4793-F049-88A8-DD03E28068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3753" y="978642"/>
            <a:ext cx="9024084" cy="1488014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E80F996-8640-444A-8181-E69226EF1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595" y="2466656"/>
            <a:ext cx="5770638" cy="434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0A0043-09A4-CD46-ABF8-0AA8F8519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3293"/>
            <a:ext cx="12192000" cy="37969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803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8B390-A547-7B47-8B98-3C8928CD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086" y="2339068"/>
            <a:ext cx="10515600" cy="1325563"/>
          </a:xfrm>
        </p:spPr>
        <p:txBody>
          <a:bodyPr/>
          <a:lstStyle/>
          <a:p>
            <a:r>
              <a:rPr lang="en-US" dirty="0"/>
              <a:t>Harmony</a:t>
            </a:r>
          </a:p>
        </p:txBody>
      </p:sp>
    </p:spTree>
    <p:extLst>
      <p:ext uri="{BB962C8B-B14F-4D97-AF65-F5344CB8AC3E}">
        <p14:creationId xmlns:p14="http://schemas.microsoft.com/office/powerpoint/2010/main" val="3445542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AB947A-F0C2-CE4F-B8E9-DE5700374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887"/>
            <a:ext cx="12192000" cy="43828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5A994D-583B-B040-A384-93103775A6C8}"/>
              </a:ext>
            </a:extLst>
          </p:cNvPr>
          <p:cNvSpPr txBox="1"/>
          <p:nvPr/>
        </p:nvSpPr>
        <p:spPr>
          <a:xfrm>
            <a:off x="246743" y="4891314"/>
            <a:ext cx="11553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Catch: </a:t>
            </a:r>
          </a:p>
          <a:p>
            <a:pPr marL="285750" indent="-285750">
              <a:buFontTx/>
              <a:buChar char="-"/>
            </a:pPr>
            <a:r>
              <a:rPr lang="en-US" dirty="0"/>
              <a:t>Harmony only operates in the PCA space</a:t>
            </a:r>
          </a:p>
          <a:p>
            <a:pPr marL="285750" indent="-285750">
              <a:buFontTx/>
              <a:buChar char="-"/>
            </a:pPr>
            <a:r>
              <a:rPr lang="en-US" dirty="0"/>
              <a:t>Implies, it can alter non-linear features of the data</a:t>
            </a:r>
          </a:p>
          <a:p>
            <a:pPr marL="285750" indent="-285750">
              <a:buFontTx/>
              <a:buChar char="-"/>
            </a:pPr>
            <a:r>
              <a:rPr lang="en-US" dirty="0"/>
              <a:t>Does not return corrected expression matrices</a:t>
            </a:r>
          </a:p>
        </p:txBody>
      </p:sp>
    </p:spTree>
    <p:extLst>
      <p:ext uri="{BB962C8B-B14F-4D97-AF65-F5344CB8AC3E}">
        <p14:creationId xmlns:p14="http://schemas.microsoft.com/office/powerpoint/2010/main" val="1785390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B4D61-18DA-B34B-93DC-BB5384E09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753" y="-97583"/>
            <a:ext cx="10515600" cy="1325563"/>
          </a:xfrm>
        </p:spPr>
        <p:txBody>
          <a:bodyPr/>
          <a:lstStyle/>
          <a:p>
            <a:r>
              <a:rPr lang="en-US" dirty="0"/>
              <a:t>Harmony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EFA285-FD20-3C45-94A1-B2D1900A5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7BA5C2-347F-6C4F-9BF2-A77ACE9A9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987" y="810574"/>
            <a:ext cx="9015847" cy="554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142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4E203F-DA97-4442-A381-361746855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53" y="1456464"/>
            <a:ext cx="9900213" cy="53118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EB4D61-18DA-B34B-93DC-BB5384E09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753" y="-97583"/>
            <a:ext cx="10515600" cy="1325563"/>
          </a:xfrm>
        </p:spPr>
        <p:txBody>
          <a:bodyPr/>
          <a:lstStyle/>
          <a:p>
            <a:r>
              <a:rPr lang="en-US" dirty="0"/>
              <a:t>Harmony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EFA285-FD20-3C45-94A1-B2D1900A5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25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9E0D89-7EF8-7544-8033-B5E390C1BC5C}"/>
              </a:ext>
            </a:extLst>
          </p:cNvPr>
          <p:cNvSpPr/>
          <p:nvPr/>
        </p:nvSpPr>
        <p:spPr>
          <a:xfrm>
            <a:off x="4586677" y="5950699"/>
            <a:ext cx="1216057" cy="216817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820FFE-1278-434A-B0A2-CE334CC68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53" y="970044"/>
            <a:ext cx="5250991" cy="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8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B4D61-18DA-B34B-93DC-BB5384E09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753" y="-97583"/>
            <a:ext cx="10515600" cy="1325563"/>
          </a:xfrm>
        </p:spPr>
        <p:txBody>
          <a:bodyPr/>
          <a:lstStyle/>
          <a:p>
            <a:r>
              <a:rPr lang="en-US" dirty="0"/>
              <a:t>Harmony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EFA285-FD20-3C45-94A1-B2D1900A5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780567-4CCE-5544-AE5F-C093832C86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3753" y="1046072"/>
            <a:ext cx="7739548" cy="1301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714A88-EC49-334A-85FD-46A0270BAE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2910845"/>
            <a:ext cx="7060871" cy="260285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E69887C-6BDC-984C-BBE4-E1C3459F7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7060871" y="2942891"/>
            <a:ext cx="4931158" cy="286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094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3" y="-151409"/>
            <a:ext cx="10515600" cy="1325563"/>
          </a:xfrm>
        </p:spPr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7" name="Rectangle 6"/>
          <p:cNvSpPr/>
          <p:nvPr/>
        </p:nvSpPr>
        <p:spPr>
          <a:xfrm>
            <a:off x="357188" y="1000126"/>
            <a:ext cx="2243137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scRNA-seq</a:t>
            </a:r>
            <a:r>
              <a:rPr lang="en-US" dirty="0"/>
              <a:t> data matrix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728913" y="1457325"/>
            <a:ext cx="10144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871913" y="1000126"/>
            <a:ext cx="2243137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Pre-process and QC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224587" y="819944"/>
            <a:ext cx="1104900" cy="360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>
          <a:xfrm>
            <a:off x="6269831" y="1423987"/>
            <a:ext cx="1059656" cy="25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269831" y="1760539"/>
            <a:ext cx="1014412" cy="568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439024" y="100016"/>
            <a:ext cx="2262188" cy="1298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Library size distribution; Number of uniquely expressed genes per cell</a:t>
            </a:r>
          </a:p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479506" y="1615692"/>
            <a:ext cx="2262188" cy="538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Number of cells each gene is expressed in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439024" y="2361402"/>
            <a:ext cx="2262188" cy="538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MT-content</a:t>
            </a:r>
          </a:p>
        </p:txBody>
      </p:sp>
      <p:sp>
        <p:nvSpPr>
          <p:cNvPr id="19" name="Right Brace 18"/>
          <p:cNvSpPr/>
          <p:nvPr/>
        </p:nvSpPr>
        <p:spPr>
          <a:xfrm>
            <a:off x="10144125" y="461168"/>
            <a:ext cx="700088" cy="2439192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0716802" y="1673514"/>
            <a:ext cx="6858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/>
          </p:cNvCxnSpPr>
          <p:nvPr/>
        </p:nvCxnSpPr>
        <p:spPr>
          <a:xfrm flipH="1" flipV="1">
            <a:off x="11395778" y="1680767"/>
            <a:ext cx="29484" cy="226164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10725174" y="3942413"/>
            <a:ext cx="70008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8473665" y="3613346"/>
            <a:ext cx="2243137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Normalization (Median library size + log transformation)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508408" y="3567905"/>
            <a:ext cx="2243137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PCA, dimensionality reduction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369219" y="2386009"/>
            <a:ext cx="2243137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Visualization: </a:t>
            </a:r>
            <a:r>
              <a:rPr lang="en-US" dirty="0" err="1"/>
              <a:t>tSNE</a:t>
            </a:r>
            <a:r>
              <a:rPr lang="en-US" dirty="0"/>
              <a:t>, UMAP, Force Directed Layout</a:t>
            </a:r>
          </a:p>
        </p:txBody>
      </p:sp>
      <p:cxnSp>
        <p:nvCxnSpPr>
          <p:cNvPr id="42" name="Straight Arrow Connector 41"/>
          <p:cNvCxnSpPr>
            <a:cxnSpLocks/>
          </p:cNvCxnSpPr>
          <p:nvPr/>
        </p:nvCxnSpPr>
        <p:spPr>
          <a:xfrm flipH="1" flipV="1">
            <a:off x="3684932" y="3264500"/>
            <a:ext cx="696670" cy="568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</p:cNvCxnSpPr>
          <p:nvPr/>
        </p:nvCxnSpPr>
        <p:spPr>
          <a:xfrm flipH="1">
            <a:off x="5126183" y="4147761"/>
            <a:ext cx="128030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3684932" y="4029477"/>
            <a:ext cx="11430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3585295" y="4089433"/>
            <a:ext cx="909021" cy="654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1369218" y="3644092"/>
            <a:ext cx="2243137" cy="68263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Clustering: </a:t>
            </a:r>
            <a:r>
              <a:rPr lang="en-US" dirty="0" err="1"/>
              <a:t>PhenoGraph</a:t>
            </a:r>
            <a:r>
              <a:rPr lang="en-US" dirty="0"/>
              <a:t>, Leiden</a:t>
            </a:r>
          </a:p>
        </p:txBody>
      </p:sp>
      <p:sp>
        <p:nvSpPr>
          <p:cNvPr id="54" name="Rectangle 53"/>
          <p:cNvSpPr/>
          <p:nvPr/>
        </p:nvSpPr>
        <p:spPr>
          <a:xfrm>
            <a:off x="1444167" y="4475161"/>
            <a:ext cx="2108501" cy="39687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Imputation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6DF6A04-4840-3840-9DF5-2134C26FCE9E}"/>
              </a:ext>
            </a:extLst>
          </p:cNvPr>
          <p:cNvCxnSpPr>
            <a:cxnSpLocks/>
          </p:cNvCxnSpPr>
          <p:nvPr/>
        </p:nvCxnSpPr>
        <p:spPr>
          <a:xfrm>
            <a:off x="2490786" y="5141629"/>
            <a:ext cx="0" cy="52468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675F4A-9795-8D49-BA20-38513B1BA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27</a:t>
            </a:fld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4E2FBA5-859A-234F-8A44-DE03BBD44B4D}"/>
              </a:ext>
            </a:extLst>
          </p:cNvPr>
          <p:cNvCxnSpPr>
            <a:cxnSpLocks/>
          </p:cNvCxnSpPr>
          <p:nvPr/>
        </p:nvCxnSpPr>
        <p:spPr>
          <a:xfrm flipH="1" flipV="1">
            <a:off x="7765205" y="3991696"/>
            <a:ext cx="708460" cy="10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ight Brace 32">
            <a:extLst>
              <a:ext uri="{FF2B5EF4-FFF2-40B4-BE49-F238E27FC236}">
                <a16:creationId xmlns:a16="http://schemas.microsoft.com/office/drawing/2014/main" id="{EF269206-9FE8-3642-8E0B-96E75D8ECDEF}"/>
              </a:ext>
            </a:extLst>
          </p:cNvPr>
          <p:cNvSpPr/>
          <p:nvPr/>
        </p:nvSpPr>
        <p:spPr>
          <a:xfrm rot="10800000">
            <a:off x="593590" y="2463215"/>
            <a:ext cx="477378" cy="2439192"/>
          </a:xfrm>
          <a:prstGeom prst="rightBrace">
            <a:avLst>
              <a:gd name="adj1" fmla="val 116748"/>
              <a:gd name="adj2" fmla="val 54302"/>
            </a:avLst>
          </a:prstGeom>
          <a:noFill/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752CACD-F6A5-1D45-8DF2-D75A2D7012DB}"/>
              </a:ext>
            </a:extLst>
          </p:cNvPr>
          <p:cNvCxnSpPr>
            <a:cxnSpLocks/>
          </p:cNvCxnSpPr>
          <p:nvPr/>
        </p:nvCxnSpPr>
        <p:spPr>
          <a:xfrm>
            <a:off x="328613" y="3582895"/>
            <a:ext cx="3429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DBCD061-8764-CD41-890A-5DD63832CA11}"/>
              </a:ext>
            </a:extLst>
          </p:cNvPr>
          <p:cNvCxnSpPr>
            <a:cxnSpLocks/>
          </p:cNvCxnSpPr>
          <p:nvPr/>
        </p:nvCxnSpPr>
        <p:spPr>
          <a:xfrm flipH="1" flipV="1">
            <a:off x="334420" y="3567905"/>
            <a:ext cx="20514" cy="157372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78EEE4B8-C827-4542-950F-AC0F98F9F0FA}"/>
              </a:ext>
            </a:extLst>
          </p:cNvPr>
          <p:cNvSpPr/>
          <p:nvPr/>
        </p:nvSpPr>
        <p:spPr>
          <a:xfrm>
            <a:off x="1476794" y="5659589"/>
            <a:ext cx="3351139" cy="72402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Differential Expression, GSEA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923A8B9-193C-6F42-AF4E-1307F91275E0}"/>
              </a:ext>
            </a:extLst>
          </p:cNvPr>
          <p:cNvSpPr/>
          <p:nvPr/>
        </p:nvSpPr>
        <p:spPr>
          <a:xfrm>
            <a:off x="5043697" y="5677746"/>
            <a:ext cx="3351139" cy="72402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Trajectory Inference, Factor Analysis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4BF9C0E-0DB5-0948-A0F5-8E47D26E9232}"/>
              </a:ext>
            </a:extLst>
          </p:cNvPr>
          <p:cNvSpPr/>
          <p:nvPr/>
        </p:nvSpPr>
        <p:spPr>
          <a:xfrm>
            <a:off x="8475295" y="5682611"/>
            <a:ext cx="3351139" cy="72402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Multisample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623A40B-F5D8-5848-90AA-52C9092868E7}"/>
              </a:ext>
            </a:extLst>
          </p:cNvPr>
          <p:cNvCxnSpPr>
            <a:cxnSpLocks/>
          </p:cNvCxnSpPr>
          <p:nvPr/>
        </p:nvCxnSpPr>
        <p:spPr>
          <a:xfrm>
            <a:off x="2154186" y="5141629"/>
            <a:ext cx="798993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C5EEAF7-5739-EC49-8871-E2128C4686FD}"/>
              </a:ext>
            </a:extLst>
          </p:cNvPr>
          <p:cNvCxnSpPr>
            <a:cxnSpLocks/>
          </p:cNvCxnSpPr>
          <p:nvPr/>
        </p:nvCxnSpPr>
        <p:spPr>
          <a:xfrm>
            <a:off x="6675540" y="5153066"/>
            <a:ext cx="0" cy="52468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58B2078-9191-4B46-9C44-8D465D7F7009}"/>
              </a:ext>
            </a:extLst>
          </p:cNvPr>
          <p:cNvCxnSpPr>
            <a:cxnSpLocks/>
          </p:cNvCxnSpPr>
          <p:nvPr/>
        </p:nvCxnSpPr>
        <p:spPr>
          <a:xfrm>
            <a:off x="10144125" y="5153066"/>
            <a:ext cx="0" cy="52468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A9423E3-1328-4446-9B8E-36BFCF63ADAC}"/>
              </a:ext>
            </a:extLst>
          </p:cNvPr>
          <p:cNvCxnSpPr>
            <a:cxnSpLocks/>
          </p:cNvCxnSpPr>
          <p:nvPr/>
        </p:nvCxnSpPr>
        <p:spPr>
          <a:xfrm>
            <a:off x="357084" y="5141629"/>
            <a:ext cx="214133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4039646" y="3567905"/>
            <a:ext cx="1086537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</a:t>
            </a:r>
            <a:endParaRPr lang="en-US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898FF3C-502E-1248-9656-A3519BF4786C}"/>
              </a:ext>
            </a:extLst>
          </p:cNvPr>
          <p:cNvCxnSpPr>
            <a:cxnSpLocks/>
          </p:cNvCxnSpPr>
          <p:nvPr/>
        </p:nvCxnSpPr>
        <p:spPr>
          <a:xfrm>
            <a:off x="8562503" y="3259928"/>
            <a:ext cx="2833275" cy="1262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6123875F-788F-6A4E-90C0-579C669FA0D1}"/>
              </a:ext>
            </a:extLst>
          </p:cNvPr>
          <p:cNvSpPr/>
          <p:nvPr/>
        </p:nvSpPr>
        <p:spPr>
          <a:xfrm>
            <a:off x="6269831" y="3089821"/>
            <a:ext cx="2243137" cy="3220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Doublet Detection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210991C-D329-5A49-A7B4-97D64E5A79D6}"/>
              </a:ext>
            </a:extLst>
          </p:cNvPr>
          <p:cNvCxnSpPr>
            <a:cxnSpLocks/>
          </p:cNvCxnSpPr>
          <p:nvPr/>
        </p:nvCxnSpPr>
        <p:spPr>
          <a:xfrm flipV="1">
            <a:off x="4577274" y="3272549"/>
            <a:ext cx="6423" cy="681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004828A-E7C5-B845-BBE8-6F2E5877A7F8}"/>
              </a:ext>
            </a:extLst>
          </p:cNvPr>
          <p:cNvCxnSpPr>
            <a:cxnSpLocks/>
          </p:cNvCxnSpPr>
          <p:nvPr/>
        </p:nvCxnSpPr>
        <p:spPr>
          <a:xfrm>
            <a:off x="4583697" y="3267868"/>
            <a:ext cx="1661367" cy="269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02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6840F-B084-6F19-90A8-E06842AE3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4DFCF-250C-744C-2C09-476ED038B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14" y="0"/>
            <a:ext cx="11661569" cy="1325563"/>
          </a:xfrm>
        </p:spPr>
        <p:txBody>
          <a:bodyPr/>
          <a:lstStyle/>
          <a:p>
            <a:r>
              <a:rPr lang="en-US" dirty="0"/>
              <a:t>Overview of this workshop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E0C00-5CE8-AF26-B2B1-D08F585BD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 descr="A table of information&#10;&#10;Description automatically generated">
            <a:extLst>
              <a:ext uri="{FF2B5EF4-FFF2-40B4-BE49-F238E27FC236}">
                <a16:creationId xmlns:a16="http://schemas.microsoft.com/office/drawing/2014/main" id="{6FC7B89D-C7FD-E5AD-9803-779811617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92" y="1325563"/>
            <a:ext cx="6233390" cy="4819426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84D87E8-7B5B-24B2-6125-67EB0DDAF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912" y="439016"/>
            <a:ext cx="3537528" cy="2239483"/>
          </a:xfrm>
          <a:prstGeom prst="rect">
            <a:avLst/>
          </a:prstGeom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FC481BA5-AA65-45FB-0072-7CA31A48D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050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DE"/>
          </a:p>
        </p:txBody>
      </p:sp>
      <p:pic>
        <p:nvPicPr>
          <p:cNvPr id="14" name="Picture 13" descr="A screenshot of a phone&#10;&#10;Description automatically generated">
            <a:extLst>
              <a:ext uri="{FF2B5EF4-FFF2-40B4-BE49-F238E27FC236}">
                <a16:creationId xmlns:a16="http://schemas.microsoft.com/office/drawing/2014/main" id="{27366EBC-EAF9-A485-7FC5-72508BD30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6206" y="3298632"/>
            <a:ext cx="1972940" cy="32402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D4D2C08-AF06-03FC-817C-3D8D5937DB63}"/>
              </a:ext>
            </a:extLst>
          </p:cNvPr>
          <p:cNvSpPr txBox="1"/>
          <p:nvPr/>
        </p:nvSpPr>
        <p:spPr>
          <a:xfrm>
            <a:off x="7239668" y="3054548"/>
            <a:ext cx="41839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dirty="0"/>
              <a:t>https://sarajimenez.github.io/GSCN_workshop_2024/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CA9BC0-3749-421C-BF20-EA253F337A43}"/>
              </a:ext>
            </a:extLst>
          </p:cNvPr>
          <p:cNvSpPr txBox="1"/>
          <p:nvPr/>
        </p:nvSpPr>
        <p:spPr>
          <a:xfrm>
            <a:off x="6023071" y="234389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66610-A4D9-B494-215E-F699CD50DBE2}"/>
              </a:ext>
            </a:extLst>
          </p:cNvPr>
          <p:cNvSpPr txBox="1"/>
          <p:nvPr/>
        </p:nvSpPr>
        <p:spPr>
          <a:xfrm>
            <a:off x="6023071" y="27627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BB16A1-65DF-B7AE-A087-99895EE25499}"/>
              </a:ext>
            </a:extLst>
          </p:cNvPr>
          <p:cNvSpPr txBox="1"/>
          <p:nvPr/>
        </p:nvSpPr>
        <p:spPr>
          <a:xfrm>
            <a:off x="6023071" y="3113966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09B784-39E6-8659-4335-A06F641E881D}"/>
              </a:ext>
            </a:extLst>
          </p:cNvPr>
          <p:cNvSpPr txBox="1"/>
          <p:nvPr/>
        </p:nvSpPr>
        <p:spPr>
          <a:xfrm>
            <a:off x="6023071" y="3532790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320CB0-A83D-9F9A-DB1B-9B650B83121C}"/>
              </a:ext>
            </a:extLst>
          </p:cNvPr>
          <p:cNvSpPr txBox="1"/>
          <p:nvPr/>
        </p:nvSpPr>
        <p:spPr>
          <a:xfrm>
            <a:off x="6014578" y="4133346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B97E93-8F03-1EDE-C4BB-9C0A1E5CF63B}"/>
              </a:ext>
            </a:extLst>
          </p:cNvPr>
          <p:cNvSpPr txBox="1"/>
          <p:nvPr/>
        </p:nvSpPr>
        <p:spPr>
          <a:xfrm>
            <a:off x="6014578" y="4431240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133629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3" y="-151409"/>
            <a:ext cx="10515600" cy="1325563"/>
          </a:xfrm>
        </p:spPr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7" name="Rectangle 6"/>
          <p:cNvSpPr/>
          <p:nvPr/>
        </p:nvSpPr>
        <p:spPr>
          <a:xfrm>
            <a:off x="357188" y="1000126"/>
            <a:ext cx="2243137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scRNA-seq</a:t>
            </a:r>
            <a:r>
              <a:rPr lang="en-US" dirty="0"/>
              <a:t> data matrix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728913" y="1457325"/>
            <a:ext cx="10144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871913" y="1000126"/>
            <a:ext cx="2243137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Pre-process and QC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224587" y="819944"/>
            <a:ext cx="1104900" cy="360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>
          <a:xfrm>
            <a:off x="6269831" y="1423987"/>
            <a:ext cx="1059656" cy="25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269831" y="1760539"/>
            <a:ext cx="1014412" cy="568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439024" y="100016"/>
            <a:ext cx="2262188" cy="1298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Library size distribution; Number of uniquely expressed genes per cell</a:t>
            </a:r>
          </a:p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479506" y="1615692"/>
            <a:ext cx="2262188" cy="538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Number of cells each gene is expressed in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439024" y="2361402"/>
            <a:ext cx="2262188" cy="538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MT-content</a:t>
            </a:r>
          </a:p>
        </p:txBody>
      </p:sp>
      <p:sp>
        <p:nvSpPr>
          <p:cNvPr id="19" name="Right Brace 18"/>
          <p:cNvSpPr/>
          <p:nvPr/>
        </p:nvSpPr>
        <p:spPr>
          <a:xfrm>
            <a:off x="10144125" y="461168"/>
            <a:ext cx="700088" cy="2439192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0716802" y="1673514"/>
            <a:ext cx="6858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/>
          </p:cNvCxnSpPr>
          <p:nvPr/>
        </p:nvCxnSpPr>
        <p:spPr>
          <a:xfrm flipH="1" flipV="1">
            <a:off x="11395778" y="1680767"/>
            <a:ext cx="29484" cy="226164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10725174" y="3942413"/>
            <a:ext cx="70008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8473665" y="3613346"/>
            <a:ext cx="2243137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Normalization (Median library size + log transformation)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508408" y="3567905"/>
            <a:ext cx="2243137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PCA, dimensionality reduction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369219" y="2386009"/>
            <a:ext cx="2243137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Visualization: </a:t>
            </a:r>
            <a:r>
              <a:rPr lang="en-US" dirty="0" err="1"/>
              <a:t>tSNE</a:t>
            </a:r>
            <a:r>
              <a:rPr lang="en-US" dirty="0"/>
              <a:t>, UMAP, Force Directed Layout</a:t>
            </a:r>
          </a:p>
        </p:txBody>
      </p:sp>
      <p:cxnSp>
        <p:nvCxnSpPr>
          <p:cNvPr id="42" name="Straight Arrow Connector 41"/>
          <p:cNvCxnSpPr>
            <a:cxnSpLocks/>
          </p:cNvCxnSpPr>
          <p:nvPr/>
        </p:nvCxnSpPr>
        <p:spPr>
          <a:xfrm flipH="1" flipV="1">
            <a:off x="3684932" y="3264500"/>
            <a:ext cx="696670" cy="568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</p:cNvCxnSpPr>
          <p:nvPr/>
        </p:nvCxnSpPr>
        <p:spPr>
          <a:xfrm flipH="1">
            <a:off x="5126183" y="4147761"/>
            <a:ext cx="128030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3684932" y="4029477"/>
            <a:ext cx="11430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3585295" y="4089433"/>
            <a:ext cx="909021" cy="654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1369218" y="3644092"/>
            <a:ext cx="2243137" cy="68263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Clustering: </a:t>
            </a:r>
            <a:r>
              <a:rPr lang="en-US" dirty="0" err="1"/>
              <a:t>PhenoGraph</a:t>
            </a:r>
            <a:r>
              <a:rPr lang="en-US" dirty="0"/>
              <a:t>, Leiden</a:t>
            </a:r>
          </a:p>
        </p:txBody>
      </p:sp>
      <p:sp>
        <p:nvSpPr>
          <p:cNvPr id="54" name="Rectangle 53"/>
          <p:cNvSpPr/>
          <p:nvPr/>
        </p:nvSpPr>
        <p:spPr>
          <a:xfrm>
            <a:off x="1444167" y="4475161"/>
            <a:ext cx="2108501" cy="39687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Imputation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6DF6A04-4840-3840-9DF5-2134C26FCE9E}"/>
              </a:ext>
            </a:extLst>
          </p:cNvPr>
          <p:cNvCxnSpPr>
            <a:cxnSpLocks/>
          </p:cNvCxnSpPr>
          <p:nvPr/>
        </p:nvCxnSpPr>
        <p:spPr>
          <a:xfrm>
            <a:off x="2490786" y="5141629"/>
            <a:ext cx="0" cy="52468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675F4A-9795-8D49-BA20-38513B1BA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4</a:t>
            </a:fld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4E2FBA5-859A-234F-8A44-DE03BBD44B4D}"/>
              </a:ext>
            </a:extLst>
          </p:cNvPr>
          <p:cNvCxnSpPr>
            <a:cxnSpLocks/>
          </p:cNvCxnSpPr>
          <p:nvPr/>
        </p:nvCxnSpPr>
        <p:spPr>
          <a:xfrm flipH="1" flipV="1">
            <a:off x="7765205" y="3991696"/>
            <a:ext cx="708460" cy="10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ight Brace 32">
            <a:extLst>
              <a:ext uri="{FF2B5EF4-FFF2-40B4-BE49-F238E27FC236}">
                <a16:creationId xmlns:a16="http://schemas.microsoft.com/office/drawing/2014/main" id="{EF269206-9FE8-3642-8E0B-96E75D8ECDEF}"/>
              </a:ext>
            </a:extLst>
          </p:cNvPr>
          <p:cNvSpPr/>
          <p:nvPr/>
        </p:nvSpPr>
        <p:spPr>
          <a:xfrm rot="10800000">
            <a:off x="593590" y="2463215"/>
            <a:ext cx="477378" cy="2439192"/>
          </a:xfrm>
          <a:prstGeom prst="rightBrace">
            <a:avLst>
              <a:gd name="adj1" fmla="val 116748"/>
              <a:gd name="adj2" fmla="val 54302"/>
            </a:avLst>
          </a:prstGeom>
          <a:noFill/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752CACD-F6A5-1D45-8DF2-D75A2D7012DB}"/>
              </a:ext>
            </a:extLst>
          </p:cNvPr>
          <p:cNvCxnSpPr>
            <a:cxnSpLocks/>
          </p:cNvCxnSpPr>
          <p:nvPr/>
        </p:nvCxnSpPr>
        <p:spPr>
          <a:xfrm>
            <a:off x="328613" y="3582895"/>
            <a:ext cx="3429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DBCD061-8764-CD41-890A-5DD63832CA11}"/>
              </a:ext>
            </a:extLst>
          </p:cNvPr>
          <p:cNvCxnSpPr>
            <a:cxnSpLocks/>
          </p:cNvCxnSpPr>
          <p:nvPr/>
        </p:nvCxnSpPr>
        <p:spPr>
          <a:xfrm flipH="1" flipV="1">
            <a:off x="334420" y="3567905"/>
            <a:ext cx="20514" cy="157372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78EEE4B8-C827-4542-950F-AC0F98F9F0FA}"/>
              </a:ext>
            </a:extLst>
          </p:cNvPr>
          <p:cNvSpPr/>
          <p:nvPr/>
        </p:nvSpPr>
        <p:spPr>
          <a:xfrm>
            <a:off x="1476794" y="5659589"/>
            <a:ext cx="3351139" cy="72402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Differential Expression, GSEA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923A8B9-193C-6F42-AF4E-1307F91275E0}"/>
              </a:ext>
            </a:extLst>
          </p:cNvPr>
          <p:cNvSpPr/>
          <p:nvPr/>
        </p:nvSpPr>
        <p:spPr>
          <a:xfrm>
            <a:off x="5043697" y="5677746"/>
            <a:ext cx="3351139" cy="72402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Trajectory Inference, Factor Analysis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623A40B-F5D8-5848-90AA-52C9092868E7}"/>
              </a:ext>
            </a:extLst>
          </p:cNvPr>
          <p:cNvCxnSpPr>
            <a:cxnSpLocks/>
          </p:cNvCxnSpPr>
          <p:nvPr/>
        </p:nvCxnSpPr>
        <p:spPr>
          <a:xfrm>
            <a:off x="2154186" y="5141629"/>
            <a:ext cx="4521354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C5EEAF7-5739-EC49-8871-E2128C4686FD}"/>
              </a:ext>
            </a:extLst>
          </p:cNvPr>
          <p:cNvCxnSpPr>
            <a:cxnSpLocks/>
          </p:cNvCxnSpPr>
          <p:nvPr/>
        </p:nvCxnSpPr>
        <p:spPr>
          <a:xfrm>
            <a:off x="6675540" y="5153066"/>
            <a:ext cx="0" cy="52468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A9423E3-1328-4446-9B8E-36BFCF63ADAC}"/>
              </a:ext>
            </a:extLst>
          </p:cNvPr>
          <p:cNvCxnSpPr>
            <a:cxnSpLocks/>
          </p:cNvCxnSpPr>
          <p:nvPr/>
        </p:nvCxnSpPr>
        <p:spPr>
          <a:xfrm>
            <a:off x="357084" y="5141629"/>
            <a:ext cx="214133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4039646" y="3567905"/>
            <a:ext cx="1086537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</a:t>
            </a:r>
            <a:endParaRPr lang="en-US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898FF3C-502E-1248-9656-A3519BF4786C}"/>
              </a:ext>
            </a:extLst>
          </p:cNvPr>
          <p:cNvCxnSpPr>
            <a:cxnSpLocks/>
          </p:cNvCxnSpPr>
          <p:nvPr/>
        </p:nvCxnSpPr>
        <p:spPr>
          <a:xfrm>
            <a:off x="8562503" y="3259928"/>
            <a:ext cx="2833275" cy="1262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6123875F-788F-6A4E-90C0-579C669FA0D1}"/>
              </a:ext>
            </a:extLst>
          </p:cNvPr>
          <p:cNvSpPr/>
          <p:nvPr/>
        </p:nvSpPr>
        <p:spPr>
          <a:xfrm>
            <a:off x="6269831" y="3089821"/>
            <a:ext cx="2243137" cy="3220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Doublet Detection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210991C-D329-5A49-A7B4-97D64E5A79D6}"/>
              </a:ext>
            </a:extLst>
          </p:cNvPr>
          <p:cNvCxnSpPr>
            <a:cxnSpLocks/>
          </p:cNvCxnSpPr>
          <p:nvPr/>
        </p:nvCxnSpPr>
        <p:spPr>
          <a:xfrm flipV="1">
            <a:off x="4577274" y="3272549"/>
            <a:ext cx="6423" cy="681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004828A-E7C5-B845-BBE8-6F2E5877A7F8}"/>
              </a:ext>
            </a:extLst>
          </p:cNvPr>
          <p:cNvCxnSpPr>
            <a:cxnSpLocks/>
          </p:cNvCxnSpPr>
          <p:nvPr/>
        </p:nvCxnSpPr>
        <p:spPr>
          <a:xfrm>
            <a:off x="4583697" y="3267868"/>
            <a:ext cx="1661367" cy="269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20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B4D61-18DA-B34B-93DC-BB5384E09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6" y="-141495"/>
            <a:ext cx="10515600" cy="1325563"/>
          </a:xfrm>
        </p:spPr>
        <p:txBody>
          <a:bodyPr/>
          <a:lstStyle/>
          <a:p>
            <a:r>
              <a:rPr lang="en-US" dirty="0"/>
              <a:t>Loading multiple data in </a:t>
            </a:r>
            <a:r>
              <a:rPr lang="en-US" dirty="0" err="1"/>
              <a:t>Scanpy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EFA285-FD20-3C45-94A1-B2D1900A5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C2A07C-20F6-964E-BEA1-F9C296FCD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65" y="907082"/>
            <a:ext cx="7985291" cy="21864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3B7FD0-6C31-8547-9512-E4514B0EF6DF}"/>
              </a:ext>
            </a:extLst>
          </p:cNvPr>
          <p:cNvSpPr txBox="1"/>
          <p:nvPr/>
        </p:nvSpPr>
        <p:spPr>
          <a:xfrm>
            <a:off x="315686" y="3644022"/>
            <a:ext cx="5911494" cy="1754326"/>
          </a:xfrm>
          <a:prstGeom prst="rect">
            <a:avLst/>
          </a:prstGeom>
          <a:noFill/>
          <a:ln w="28575">
            <a:solidFill>
              <a:srgbClr val="FF88EE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join = “outer” or “inner”</a:t>
            </a:r>
          </a:p>
          <a:p>
            <a:endParaRPr lang="en-US" dirty="0"/>
          </a:p>
          <a:p>
            <a:r>
              <a:rPr lang="en-US" dirty="0"/>
              <a:t>outer = all genes expressed in at least one of the data sets</a:t>
            </a:r>
          </a:p>
          <a:p>
            <a:r>
              <a:rPr lang="en-US" dirty="0"/>
              <a:t>inner = all genes expressed in all of the data sets</a:t>
            </a:r>
          </a:p>
          <a:p>
            <a:endParaRPr lang="en-US" dirty="0"/>
          </a:p>
          <a:p>
            <a:r>
              <a:rPr lang="en-US" dirty="0"/>
              <a:t>** Issue can occur for example in knockouts or transgenes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DDDDAB-49A3-AC4A-92C2-CF4F810A5D83}"/>
              </a:ext>
            </a:extLst>
          </p:cNvPr>
          <p:cNvSpPr txBox="1"/>
          <p:nvPr/>
        </p:nvSpPr>
        <p:spPr>
          <a:xfrm>
            <a:off x="7782183" y="3096621"/>
            <a:ext cx="4180114" cy="2862322"/>
          </a:xfrm>
          <a:prstGeom prst="rect">
            <a:avLst/>
          </a:prstGeom>
          <a:noFill/>
          <a:ln w="28575">
            <a:solidFill>
              <a:srgbClr val="FF88EE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fill_value</a:t>
            </a:r>
            <a:r>
              <a:rPr lang="en-US" dirty="0"/>
              <a:t> = 0</a:t>
            </a:r>
          </a:p>
          <a:p>
            <a:endParaRPr lang="en-US" dirty="0"/>
          </a:p>
          <a:p>
            <a:r>
              <a:rPr lang="en-US" dirty="0"/>
              <a:t>In case you set join = “outer”, there might be certain genes (e.g. X) that are </a:t>
            </a:r>
            <a:r>
              <a:rPr lang="en-US" i="1" dirty="0"/>
              <a:t>not </a:t>
            </a:r>
            <a:r>
              <a:rPr lang="en-US" dirty="0"/>
              <a:t>expressed in at least one of the data (e.g. d1). But you want to include that gene in your combined data. What value do you assign for gene X in data d1? By default it is </a:t>
            </a:r>
            <a:r>
              <a:rPr lang="en-US" dirty="0" err="1"/>
              <a:t>NaN</a:t>
            </a:r>
            <a:r>
              <a:rPr lang="en-US" dirty="0"/>
              <a:t> and can cause problems downstream, so we set </a:t>
            </a:r>
            <a:r>
              <a:rPr lang="en-US" dirty="0" err="1"/>
              <a:t>fill_value</a:t>
            </a:r>
            <a:r>
              <a:rPr lang="en-US" dirty="0"/>
              <a:t> = 0.</a:t>
            </a:r>
          </a:p>
        </p:txBody>
      </p:sp>
    </p:spTree>
    <p:extLst>
      <p:ext uri="{BB962C8B-B14F-4D97-AF65-F5344CB8AC3E}">
        <p14:creationId xmlns:p14="http://schemas.microsoft.com/office/powerpoint/2010/main" val="357995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B4D61-18DA-B34B-93DC-BB5384E09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6" y="-141495"/>
            <a:ext cx="10515600" cy="1325563"/>
          </a:xfrm>
        </p:spPr>
        <p:txBody>
          <a:bodyPr/>
          <a:lstStyle/>
          <a:p>
            <a:r>
              <a:rPr lang="en-US" dirty="0"/>
              <a:t>Loading multiple data in </a:t>
            </a:r>
            <a:r>
              <a:rPr lang="en-US" dirty="0" err="1"/>
              <a:t>Scanpy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EFA285-FD20-3C45-94A1-B2D1900A5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29CA5-1797-9340-9F56-B2683FA95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86" y="2601809"/>
            <a:ext cx="10071100" cy="116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06376C-2D63-5446-A49F-6930A8910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86" y="1236405"/>
            <a:ext cx="10007600" cy="1143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9932F8-8E19-9146-AC32-115F5B244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61" y="4146550"/>
            <a:ext cx="7975600" cy="2082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97F4FA-73D5-6C4C-A3D3-1D9618F95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6151" y="2261562"/>
            <a:ext cx="8087649" cy="37699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0274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B4D61-18DA-B34B-93DC-BB5384E09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753" y="-97583"/>
            <a:ext cx="10515600" cy="1325563"/>
          </a:xfrm>
        </p:spPr>
        <p:txBody>
          <a:bodyPr/>
          <a:lstStyle/>
          <a:p>
            <a:r>
              <a:rPr lang="en-US" dirty="0"/>
              <a:t>Analyze the combined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EFA285-FD20-3C45-94A1-B2D1900A5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F718E5-AA8E-ED44-BC07-2097F87F4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10" y="1023575"/>
            <a:ext cx="7400607" cy="55153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8E8F4B-C0F8-854B-81AD-00F9373B7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903" y="1516282"/>
            <a:ext cx="6208772" cy="44596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158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B4D61-18DA-B34B-93DC-BB5384E09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753" y="-97583"/>
            <a:ext cx="10515600" cy="1325563"/>
          </a:xfrm>
        </p:spPr>
        <p:txBody>
          <a:bodyPr/>
          <a:lstStyle/>
          <a:p>
            <a:r>
              <a:rPr lang="en-US" dirty="0"/>
              <a:t>Analyze the combined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EFA285-FD20-3C45-94A1-B2D1900A5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ED5E03-61DB-9247-A307-6F3765E92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73" y="953756"/>
            <a:ext cx="10930359" cy="462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636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B4D61-18DA-B34B-93DC-BB5384E09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753" y="-97583"/>
            <a:ext cx="10515600" cy="1325563"/>
          </a:xfrm>
        </p:spPr>
        <p:txBody>
          <a:bodyPr/>
          <a:lstStyle/>
          <a:p>
            <a:r>
              <a:rPr lang="en-US" dirty="0"/>
              <a:t>Analyze the combined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EFA285-FD20-3C45-94A1-B2D1900A5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87A4-4E43-9F42-AA9A-FE636057E8A1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94E8C6-0A65-FC47-B45F-72E1E28E9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36" y="852261"/>
            <a:ext cx="9572264" cy="47284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2DAB0B-B821-FF42-BC1B-E31C5DA1C7D2}"/>
              </a:ext>
            </a:extLst>
          </p:cNvPr>
          <p:cNvSpPr txBox="1"/>
          <p:nvPr/>
        </p:nvSpPr>
        <p:spPr>
          <a:xfrm>
            <a:off x="838200" y="5717658"/>
            <a:ext cx="8851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cell distribution seem to be driven by batch. In other words, there seems to be strong batch effect present in the data. </a:t>
            </a:r>
          </a:p>
        </p:txBody>
      </p:sp>
    </p:spTree>
    <p:extLst>
      <p:ext uri="{BB962C8B-B14F-4D97-AF65-F5344CB8AC3E}">
        <p14:creationId xmlns:p14="http://schemas.microsoft.com/office/powerpoint/2010/main" val="310751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22964</TotalTime>
  <Words>1024</Words>
  <Application>Microsoft Macintosh PowerPoint</Application>
  <PresentationFormat>Widescreen</PresentationFormat>
  <Paragraphs>157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Helvetica</vt:lpstr>
      <vt:lpstr>Helvetica Neue</vt:lpstr>
      <vt:lpstr>Office Theme</vt:lpstr>
      <vt:lpstr>PowerPoint Presentation</vt:lpstr>
      <vt:lpstr>Computational single-cell genomics for stem cell biologists</vt:lpstr>
      <vt:lpstr>Overview of this workshop</vt:lpstr>
      <vt:lpstr>Recap</vt:lpstr>
      <vt:lpstr>Loading multiple data in Scanpy</vt:lpstr>
      <vt:lpstr>Loading multiple data in Scanpy</vt:lpstr>
      <vt:lpstr>Analyze the combined data</vt:lpstr>
      <vt:lpstr>Analyze the combined data</vt:lpstr>
      <vt:lpstr>Analyze the combined data</vt:lpstr>
      <vt:lpstr>Batch effect</vt:lpstr>
      <vt:lpstr>Observing batch effect  - 1</vt:lpstr>
      <vt:lpstr>Observing batch effect  - 2</vt:lpstr>
      <vt:lpstr>Observing batch effect  - 2</vt:lpstr>
      <vt:lpstr>Observing batch effect  - 3</vt:lpstr>
      <vt:lpstr>Batch effect correction</vt:lpstr>
      <vt:lpstr>Clarification</vt:lpstr>
      <vt:lpstr>Scanorama</vt:lpstr>
      <vt:lpstr>Scanorama</vt:lpstr>
      <vt:lpstr>Scanorama</vt:lpstr>
      <vt:lpstr>Scanorama</vt:lpstr>
      <vt:lpstr>Scanorama</vt:lpstr>
      <vt:lpstr>Harmony</vt:lpstr>
      <vt:lpstr>PowerPoint Presentation</vt:lpstr>
      <vt:lpstr>Harmony</vt:lpstr>
      <vt:lpstr>Harmony</vt:lpstr>
      <vt:lpstr>Harmony</vt:lpstr>
      <vt:lpstr>Recap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scRNA-seq Data Analysis Workshop (Day – 1)</dc:title>
  <dc:creator>Microsoft Office User</dc:creator>
  <cp:lastModifiedBy>Sara Jimènez</cp:lastModifiedBy>
  <cp:revision>1072</cp:revision>
  <dcterms:created xsi:type="dcterms:W3CDTF">2019-08-16T01:20:22Z</dcterms:created>
  <dcterms:modified xsi:type="dcterms:W3CDTF">2024-11-08T06:18:25Z</dcterms:modified>
</cp:coreProperties>
</file>